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60" r:id="rId4"/>
    <p:sldId id="2556" r:id="rId5"/>
    <p:sldId id="2557" r:id="rId6"/>
    <p:sldId id="2558" r:id="rId7"/>
    <p:sldId id="2559" r:id="rId8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A6F1C1-0363-4998-B92D-376D34BD975E}" v="8" dt="2026-05-26T16:22:02.9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5-26T16:22:02.980" v="4415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5-26T15:25:24.911" v="4344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5-26T15:25:24.911" v="4344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5-26T16:21:36.745" v="4414" actId="20577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5-26T16:21:36.745" v="4414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5-26T15:25:50.492" v="4361" actId="20577"/>
          <ac:spMkLst>
            <pc:docMk/>
            <pc:sldMk cId="263347290" sldId="2556"/>
            <ac:spMk id="6" creationId="{468EEE38-E13C-E44E-E391-DD72497BAF3F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5-26T15:54:25.240" v="4389" actId="14100"/>
          <ac:graphicFrameMkLst>
            <pc:docMk/>
            <pc:sldMk cId="263347290" sldId="2556"/>
            <ac:graphicFrameMk id="5" creationId="{A5BBF753-0B11-EA59-CF31-D03EE8FE8DAA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5-26T16:06:28.024" v="4412" actId="1076"/>
          <ac:graphicFrameMkLst>
            <pc:docMk/>
            <pc:sldMk cId="263347290" sldId="2556"/>
            <ac:graphicFrameMk id="9" creationId="{93F92208-357F-971D-6EC4-1EF54856A543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5-26T15:25:36.863" v="4350" actId="478"/>
          <ac:graphicFrameMkLst>
            <pc:docMk/>
            <pc:sldMk cId="263347290" sldId="2556"/>
            <ac:graphicFrameMk id="10" creationId="{FC44B283-1C83-2173-7F5F-CEDF5A0C881A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5-26T15:25:39.149" v="4351" actId="478"/>
          <ac:graphicFrameMkLst>
            <pc:docMk/>
            <pc:sldMk cId="263347290" sldId="2556"/>
            <ac:graphicFrameMk id="11" creationId="{9BFDA801-7D6C-B175-896E-5A9095298A1D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5-26T15:51:16.677" v="4384" actId="14100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5-26T15:25:56.055" v="4366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5-26T15:25:53.359" v="4362" actId="478"/>
          <ac:graphicFrameMkLst>
            <pc:docMk/>
            <pc:sldMk cId="4186037163" sldId="2557"/>
            <ac:graphicFrameMk id="2" creationId="{5A0F34C2-0350-E3D6-A367-6A79B4674F0A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5-26T15:51:16.677" v="4384" actId="14100"/>
          <ac:graphicFrameMkLst>
            <pc:docMk/>
            <pc:sldMk cId="4186037163" sldId="2557"/>
            <ac:graphicFrameMk id="3" creationId="{2DD47603-4D5C-A99C-A0B3-AE753A51B8AF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5-26T16:22:02.980" v="4415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5-26T15:26:02.269" v="4371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5-26T16:03:25.807" v="4400" actId="14100"/>
          <ac:graphicFrameMkLst>
            <pc:docMk/>
            <pc:sldMk cId="1636667196" sldId="2558"/>
            <ac:graphicFrameMk id="5" creationId="{E7DCF8D3-C1C5-A80A-3F7A-3A82FAD70943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5-26T16:22:02.980" v="4415"/>
          <ac:graphicFrameMkLst>
            <pc:docMk/>
            <pc:sldMk cId="1636667196" sldId="2558"/>
            <ac:graphicFrameMk id="6" creationId="{7C91938B-C033-45A8-B772-192C7F469E4B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5-26T15:25:59.326" v="4367" actId="478"/>
          <ac:graphicFrameMkLst>
            <pc:docMk/>
            <pc:sldMk cId="1636667196" sldId="2558"/>
            <ac:graphicFrameMk id="7" creationId="{AC911200-93AC-35CD-F141-FBB9350D2811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5-26T16:03:00.574" v="4393" actId="478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5-26T16:05:50.041" v="4406" actId="1076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5-26T15:26:12.394" v="4376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5-26T16:05:50.041" v="4406" actId="1076"/>
          <ac:graphicFrameMkLst>
            <pc:docMk/>
            <pc:sldMk cId="1991370206" sldId="2559"/>
            <ac:graphicFrameMk id="5" creationId="{D19CD240-2D25-D594-100F-B95285D7F2AE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5-26T15:26:06.309" v="4372" actId="478"/>
          <ac:graphicFrameMkLst>
            <pc:docMk/>
            <pc:sldMk cId="1991370206" sldId="2559"/>
            <ac:graphicFrameMk id="6" creationId="{9140665A-F2D4-5DFD-F1E4-EA099CFFAAD9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5-26T15:42:08.150" v="4378" actId="1076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5-26T15:25:29.943" v="4348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del mod">
          <ac:chgData name="Juan Carlos Castillo Molina" userId="3321f39d-c43d-4dc1-aab8-e37c264880eb" providerId="ADAL" clId="{CF0E7DC8-4F83-4E08-A75A-7ECE842A8D81}" dt="2026-05-26T15:25:33.555" v="4349" actId="478"/>
          <ac:graphicFrameMkLst>
            <pc:docMk/>
            <pc:sldMk cId="1480523509" sldId="2560"/>
            <ac:graphicFrameMk id="2" creationId="{03B49A30-DB46-E355-1098-6DCDDBC5BF6B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5-26T15:42:08.150" v="4378" actId="1076"/>
          <ac:graphicFrameMkLst>
            <pc:docMk/>
            <pc:sldMk cId="1480523509" sldId="2560"/>
            <ac:graphicFrameMk id="3" creationId="{65D119C4-867C-0C27-34E8-AC183DF2F239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C0C-4160-B221-5A287AE949D0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C0C-4160-B221-5A287AE949D0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C0C-4160-B221-5A287AE949D0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C0C-4160-B221-5A287AE949D0}"/>
                </c:ext>
              </c:extLst>
            </c:dLbl>
            <c:dLbl>
              <c:idx val="1"/>
              <c:layout>
                <c:manualLayout>
                  <c:x val="-1.0403638880568457E-4"/>
                  <c:y val="1.57425129306079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C0C-4160-B221-5A287AE949D0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C0C-4160-B221-5A287AE949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223.61</c:v>
                </c:pt>
                <c:pt idx="1">
                  <c:v>299.04000000000002</c:v>
                </c:pt>
                <c:pt idx="2">
                  <c:v>339.23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C0C-4160-B221-5A287AE949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1928.75</c:v>
                </c:pt>
                <c:pt idx="1">
                  <c:v>3130.59</c:v>
                </c:pt>
                <c:pt idx="2">
                  <c:v>2978.49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6C0C-4160-B221-5A287AE949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26/5/2026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26/5/2026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05/26/2026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25 DE MAYO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25 de Mayo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5D119C4-867C-0C27-34E8-AC183DF2F2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518601"/>
              </p:ext>
            </p:extLst>
          </p:nvPr>
        </p:nvGraphicFramePr>
        <p:xfrm>
          <a:off x="1097558" y="1316081"/>
          <a:ext cx="10223498" cy="3792855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812129598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1911185583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3933067956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4094346351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447630331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2870913103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2939755242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2604317049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1010832710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3228017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3947451"/>
                  </a:ext>
                </a:extLst>
              </a:tr>
              <a:tr h="6000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79119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077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158,976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98.09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165,797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88.33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2,750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4192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831,418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103.09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613,102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96.87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24,767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352719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226,822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205,950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5,253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809914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78,756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79.36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52,571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71.50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1,350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405304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197,020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81.78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180,468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69.73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4,665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68633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305,978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114.59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362,641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101.80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9,756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061763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13,658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106.19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13,833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73.75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979865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234596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1,594,362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90.39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48,991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88402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0856079"/>
                  </a:ext>
                </a:extLst>
              </a:tr>
              <a:tr h="19050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1275850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1578185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570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25 de Mayo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68EEE38-E13C-E44E-E391-DD72497BAF3F}"/>
              </a:ext>
            </a:extLst>
          </p:cNvPr>
          <p:cNvSpPr txBox="1"/>
          <p:nvPr/>
        </p:nvSpPr>
        <p:spPr>
          <a:xfrm>
            <a:off x="11247036" y="3119195"/>
            <a:ext cx="646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2181</a:t>
            </a:r>
            <a:endParaRPr lang="es-CR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A5BBF753-0B11-EA59-CF31-D03EE8FE8D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555899"/>
              </p:ext>
            </p:extLst>
          </p:nvPr>
        </p:nvGraphicFramePr>
        <p:xfrm>
          <a:off x="1120386" y="1237532"/>
          <a:ext cx="9823469" cy="3946943"/>
        </p:xfrm>
        <a:graphic>
          <a:graphicData uri="http://schemas.openxmlformats.org/drawingml/2006/table">
            <a:tbl>
              <a:tblPr/>
              <a:tblGrid>
                <a:gridCol w="3001940">
                  <a:extLst>
                    <a:ext uri="{9D8B030D-6E8A-4147-A177-3AD203B41FA5}">
                      <a16:colId xmlns:a16="http://schemas.microsoft.com/office/drawing/2014/main" val="336152816"/>
                    </a:ext>
                  </a:extLst>
                </a:gridCol>
                <a:gridCol w="1576895">
                  <a:extLst>
                    <a:ext uri="{9D8B030D-6E8A-4147-A177-3AD203B41FA5}">
                      <a16:colId xmlns:a16="http://schemas.microsoft.com/office/drawing/2014/main" val="1225502466"/>
                    </a:ext>
                  </a:extLst>
                </a:gridCol>
                <a:gridCol w="1243995">
                  <a:extLst>
                    <a:ext uri="{9D8B030D-6E8A-4147-A177-3AD203B41FA5}">
                      <a16:colId xmlns:a16="http://schemas.microsoft.com/office/drawing/2014/main" val="2750049927"/>
                    </a:ext>
                  </a:extLst>
                </a:gridCol>
                <a:gridCol w="1427966">
                  <a:extLst>
                    <a:ext uri="{9D8B030D-6E8A-4147-A177-3AD203B41FA5}">
                      <a16:colId xmlns:a16="http://schemas.microsoft.com/office/drawing/2014/main" val="1135332330"/>
                    </a:ext>
                  </a:extLst>
                </a:gridCol>
                <a:gridCol w="1357881">
                  <a:extLst>
                    <a:ext uri="{9D8B030D-6E8A-4147-A177-3AD203B41FA5}">
                      <a16:colId xmlns:a16="http://schemas.microsoft.com/office/drawing/2014/main" val="3339147396"/>
                    </a:ext>
                  </a:extLst>
                </a:gridCol>
                <a:gridCol w="1214792">
                  <a:extLst>
                    <a:ext uri="{9D8B030D-6E8A-4147-A177-3AD203B41FA5}">
                      <a16:colId xmlns:a16="http://schemas.microsoft.com/office/drawing/2014/main" val="2975177131"/>
                    </a:ext>
                  </a:extLst>
                </a:gridCol>
              </a:tblGrid>
              <a:tr h="67404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5602272"/>
                  </a:ext>
                </a:extLst>
              </a:tr>
              <a:tr h="2312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0885432"/>
                  </a:ext>
                </a:extLst>
              </a:tr>
              <a:tr h="2312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1,173,090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$339.23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77.19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0149381"/>
                  </a:ext>
                </a:extLst>
              </a:tr>
              <a:tr h="2312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19,859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1.31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187910"/>
                  </a:ext>
                </a:extLst>
              </a:tr>
              <a:tr h="2312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103,651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₡2,978.49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$281.33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6.82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2630169"/>
                  </a:ext>
                </a:extLst>
              </a:tr>
              <a:tr h="2312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434114"/>
                  </a:ext>
                </a:extLst>
              </a:tr>
              <a:tr h="2312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1,296,600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85.32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7756917"/>
                  </a:ext>
                </a:extLst>
              </a:tr>
              <a:tr h="2312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223,150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14.68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8882651"/>
                  </a:ext>
                </a:extLst>
              </a:tr>
              <a:tr h="24875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705,490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1402244"/>
                  </a:ext>
                </a:extLst>
              </a:tr>
              <a:tr h="24875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487,459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7053180"/>
                  </a:ext>
                </a:extLst>
              </a:tr>
              <a:tr h="2312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1,519,750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199267"/>
                  </a:ext>
                </a:extLst>
              </a:tr>
              <a:tr h="2312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9367241"/>
                  </a:ext>
                </a:extLst>
              </a:tr>
              <a:tr h="693846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6330750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93F92208-357F-971D-6EC4-1EF54856A5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795631"/>
              </p:ext>
            </p:extLst>
          </p:nvPr>
        </p:nvGraphicFramePr>
        <p:xfrm>
          <a:off x="1120386" y="5392768"/>
          <a:ext cx="7086719" cy="548640"/>
        </p:xfrm>
        <a:graphic>
          <a:graphicData uri="http://schemas.openxmlformats.org/drawingml/2006/table">
            <a:tbl>
              <a:tblPr/>
              <a:tblGrid>
                <a:gridCol w="7086719">
                  <a:extLst>
                    <a:ext uri="{9D8B030D-6E8A-4147-A177-3AD203B41FA5}">
                      <a16:colId xmlns:a16="http://schemas.microsoft.com/office/drawing/2014/main" val="2811536306"/>
                    </a:ext>
                  </a:extLst>
                </a:gridCol>
              </a:tblGrid>
              <a:tr h="7716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Calibri Light" panose="020F0302020204030204" pitchFamily="34" charset="0"/>
                        </a:rPr>
                        <a:t>Por vender (estimación): 37% Exportación (83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7031231"/>
                  </a:ext>
                </a:extLst>
              </a:tr>
              <a:tr h="7716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4895587"/>
                  </a:ext>
                </a:extLst>
              </a:tr>
              <a:tr h="7716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2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vender (estimación): 63% Consumo Nacional (139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647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25 de Mayo 2026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2DD47603-4D5C-A99C-A0B3-AE753A51B8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951079"/>
              </p:ext>
            </p:extLst>
          </p:nvPr>
        </p:nvGraphicFramePr>
        <p:xfrm>
          <a:off x="1097558" y="1242658"/>
          <a:ext cx="10018118" cy="4106302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4048246748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646279031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428424365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674784564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4244813375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88562620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560801563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269021356"/>
                    </a:ext>
                  </a:extLst>
                </a:gridCol>
              </a:tblGrid>
              <a:tr h="42749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4185527"/>
                  </a:ext>
                </a:extLst>
              </a:tr>
              <a:tr h="547499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2713098"/>
                  </a:ext>
                </a:extLst>
              </a:tr>
              <a:tr h="20509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122,717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337.25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8,965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2,951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131,916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1432014"/>
                  </a:ext>
                </a:extLst>
              </a:tr>
              <a:tr h="20509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7,040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454,100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344.57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30,754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2,966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491,894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047962"/>
                  </a:ext>
                </a:extLst>
              </a:tr>
              <a:tr h="20509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345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130,232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347.60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25,405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3,016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155,982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71718"/>
                  </a:ext>
                </a:extLst>
              </a:tr>
              <a:tr h="20509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750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40,749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317.14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1,911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3,042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43,410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709423"/>
                  </a:ext>
                </a:extLst>
              </a:tr>
              <a:tr h="20509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1,237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134,416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344.04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11,793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2,933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147,446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4470040"/>
                  </a:ext>
                </a:extLst>
              </a:tr>
              <a:tr h="40168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10,252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283,215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326.93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22,423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2,943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315,891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9912212"/>
                  </a:ext>
                </a:extLst>
              </a:tr>
              <a:tr h="20509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7,660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399.50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2,402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10,062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2064169"/>
                  </a:ext>
                </a:extLst>
              </a:tr>
              <a:tr h="20509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19,859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1,173,090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339.23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103,651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2,978.49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1,296,600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3714945"/>
                  </a:ext>
                </a:extLst>
              </a:tr>
              <a:tr h="20509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5409086"/>
                  </a:ext>
                </a:extLst>
              </a:tr>
              <a:tr h="179999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563995"/>
                  </a:ext>
                </a:extLst>
              </a:tr>
              <a:tr h="18750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9775935"/>
                  </a:ext>
                </a:extLst>
              </a:tr>
              <a:tr h="205099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$ 339.23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385761"/>
                  </a:ext>
                </a:extLst>
              </a:tr>
              <a:tr h="205099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₡2,978.49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3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25 de Mayo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E7DCF8D3-C1C5-A80A-3F7A-3A82FAD709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045742"/>
              </p:ext>
            </p:extLst>
          </p:nvPr>
        </p:nvGraphicFramePr>
        <p:xfrm>
          <a:off x="1120385" y="1093652"/>
          <a:ext cx="9861934" cy="2377055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3888613757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3996708987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214009937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2542941400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990699871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1341354691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1616047670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1730877117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4121405090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1536572114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1099489062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3105313198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1580130523"/>
                    </a:ext>
                  </a:extLst>
                </a:gridCol>
              </a:tblGrid>
              <a:tr h="15940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080588"/>
                  </a:ext>
                </a:extLst>
              </a:tr>
              <a:tr h="29148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1893095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1,117,017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$223.61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72.70%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1,278,349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$299.04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74.50%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1,173,090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$339.23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77.19%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7009782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42,547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2.77%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18,936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1.10%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19,859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1.31%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11645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130,961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₡1,928.75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8.52%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131,252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₡3,130.59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7.65%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103,651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₡2,978.49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6.82%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378695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0536682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1,290,525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84.00%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1,428,537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83.25%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1,296,600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85.32%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0511232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245,865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16.00%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287,445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16.75%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223,150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14.68%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9032648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567,395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756,151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705,490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617025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592,169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51.07%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541,134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41.71%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487,459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40.86%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632966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1,536,390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1,715,982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1,519,750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5980920"/>
                  </a:ext>
                </a:extLst>
              </a:tr>
            </a:tbl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500880"/>
              </p:ext>
            </p:extLst>
          </p:nvPr>
        </p:nvGraphicFramePr>
        <p:xfrm>
          <a:off x="1120388" y="3536442"/>
          <a:ext cx="9861934" cy="1829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25 de Mayo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D19CD240-2D25-D594-100F-B95285D7F2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779764"/>
              </p:ext>
            </p:extLst>
          </p:nvPr>
        </p:nvGraphicFramePr>
        <p:xfrm>
          <a:off x="1120388" y="1477177"/>
          <a:ext cx="9861935" cy="3103449"/>
        </p:xfrm>
        <a:graphic>
          <a:graphicData uri="http://schemas.openxmlformats.org/drawingml/2006/table">
            <a:tbl>
              <a:tblPr/>
              <a:tblGrid>
                <a:gridCol w="1547949">
                  <a:extLst>
                    <a:ext uri="{9D8B030D-6E8A-4147-A177-3AD203B41FA5}">
                      <a16:colId xmlns:a16="http://schemas.microsoft.com/office/drawing/2014/main" val="1899032818"/>
                    </a:ext>
                  </a:extLst>
                </a:gridCol>
                <a:gridCol w="1335731">
                  <a:extLst>
                    <a:ext uri="{9D8B030D-6E8A-4147-A177-3AD203B41FA5}">
                      <a16:colId xmlns:a16="http://schemas.microsoft.com/office/drawing/2014/main" val="2650874348"/>
                    </a:ext>
                  </a:extLst>
                </a:gridCol>
                <a:gridCol w="1498015">
                  <a:extLst>
                    <a:ext uri="{9D8B030D-6E8A-4147-A177-3AD203B41FA5}">
                      <a16:colId xmlns:a16="http://schemas.microsoft.com/office/drawing/2014/main" val="1033396851"/>
                    </a:ext>
                  </a:extLst>
                </a:gridCol>
                <a:gridCol w="1597883">
                  <a:extLst>
                    <a:ext uri="{9D8B030D-6E8A-4147-A177-3AD203B41FA5}">
                      <a16:colId xmlns:a16="http://schemas.microsoft.com/office/drawing/2014/main" val="4120773202"/>
                    </a:ext>
                  </a:extLst>
                </a:gridCol>
                <a:gridCol w="2034805">
                  <a:extLst>
                    <a:ext uri="{9D8B030D-6E8A-4147-A177-3AD203B41FA5}">
                      <a16:colId xmlns:a16="http://schemas.microsoft.com/office/drawing/2014/main" val="3136558684"/>
                    </a:ext>
                  </a:extLst>
                </a:gridCol>
                <a:gridCol w="1847552">
                  <a:extLst>
                    <a:ext uri="{9D8B030D-6E8A-4147-A177-3AD203B41FA5}">
                      <a16:colId xmlns:a16="http://schemas.microsoft.com/office/drawing/2014/main" val="846525833"/>
                    </a:ext>
                  </a:extLst>
                </a:gridCol>
              </a:tblGrid>
              <a:tr h="316937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835555"/>
                  </a:ext>
                </a:extLst>
              </a:tr>
              <a:tr h="76064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637377"/>
                  </a:ext>
                </a:extLst>
              </a:tr>
              <a:tr h="2028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0239081"/>
                  </a:ext>
                </a:extLst>
              </a:tr>
              <a:tr h="35497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116,412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43,143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73,269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292.26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0018662"/>
                  </a:ext>
                </a:extLst>
              </a:tr>
              <a:tr h="35497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6,488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4,313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316.43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1.71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108865"/>
                  </a:ext>
                </a:extLst>
              </a:tr>
              <a:tr h="22312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0194285"/>
                  </a:ext>
                </a:extLst>
              </a:tr>
              <a:tr h="24340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404081"/>
                  </a:ext>
                </a:extLst>
              </a:tr>
              <a:tr h="215517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7424218"/>
                  </a:ext>
                </a:extLst>
              </a:tr>
              <a:tr h="21551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18/5/2026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553591"/>
                  </a:ext>
                </a:extLst>
              </a:tr>
              <a:tr h="21551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18/5/2026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64928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13512</TotalTime>
  <Words>965</Words>
  <Application>Microsoft Office PowerPoint</Application>
  <PresentationFormat>Panorámica</PresentationFormat>
  <Paragraphs>405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26</cp:revision>
  <dcterms:created xsi:type="dcterms:W3CDTF">2023-12-07T15:07:55Z</dcterms:created>
  <dcterms:modified xsi:type="dcterms:W3CDTF">2026-05-26T16:22:04Z</dcterms:modified>
</cp:coreProperties>
</file>